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0"/>
  </p:notesMasterIdLst>
  <p:sldIdLst>
    <p:sldId id="257" r:id="rId2"/>
    <p:sldId id="256" r:id="rId3"/>
    <p:sldId id="259" r:id="rId4"/>
    <p:sldId id="260" r:id="rId5"/>
    <p:sldId id="258" r:id="rId6"/>
    <p:sldId id="262" r:id="rId7"/>
    <p:sldId id="263" r:id="rId8"/>
    <p:sldId id="261" r:id="rId9"/>
    <p:sldId id="264" r:id="rId10"/>
    <p:sldId id="265" r:id="rId11"/>
    <p:sldId id="267" r:id="rId12"/>
    <p:sldId id="268" r:id="rId13"/>
    <p:sldId id="289" r:id="rId14"/>
    <p:sldId id="266" r:id="rId15"/>
    <p:sldId id="290" r:id="rId16"/>
    <p:sldId id="269" r:id="rId17"/>
    <p:sldId id="270" r:id="rId18"/>
    <p:sldId id="271" r:id="rId19"/>
    <p:sldId id="272" r:id="rId20"/>
    <p:sldId id="273" r:id="rId21"/>
    <p:sldId id="291" r:id="rId22"/>
    <p:sldId id="292" r:id="rId23"/>
    <p:sldId id="274" r:id="rId24"/>
    <p:sldId id="275" r:id="rId25"/>
    <p:sldId id="277" r:id="rId26"/>
    <p:sldId id="278" r:id="rId27"/>
    <p:sldId id="276" r:id="rId28"/>
    <p:sldId id="286" r:id="rId29"/>
  </p:sldIdLst>
  <p:sldSz cx="9144000" cy="5143500" type="screen16x9"/>
  <p:notesSz cx="6858000" cy="9144000"/>
  <p:embeddedFontLst>
    <p:embeddedFont>
      <p:font typeface="Century Schoolbook" panose="02040604050505020304" pitchFamily="18" charset="0"/>
      <p:regular r:id="rId31"/>
      <p:bold r:id="rId32"/>
      <p:italic r:id="rId33"/>
      <p:boldItalic r:id="rId34"/>
    </p:embeddedFont>
    <p:embeddedFont>
      <p:font typeface="B Nazanin" panose="020B0604020202020204" charset="-78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B Elham" panose="020B0604020202020204" charset="-78"/>
      <p:regular r:id="rId41"/>
    </p:embeddedFont>
    <p:embeddedFont>
      <p:font typeface="Wingdings 2" panose="05020102010507070707" pitchFamily="18" charset="2"/>
      <p:regular r:id="rId42"/>
    </p:embeddedFont>
    <p:embeddedFont>
      <p:font typeface="B Davat" panose="020B0604020202020204" charset="-78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 varScale="1">
        <p:scale>
          <a:sx n="93" d="100"/>
          <a:sy n="93" d="100"/>
        </p:scale>
        <p:origin x="72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53F82-C5A4-4200-944A-27C5413F794E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07EC2-1A49-4A69-9D6A-A9C57C13F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F2D099C7-1F5A-483F-9206-5DDF31AA0A2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B5AC2BC9-1800-45A8-AAC3-5062119842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99C7-1F5A-483F-9206-5DDF31AA0A2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2BC9-1800-45A8-AAC3-5062119842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99C7-1F5A-483F-9206-5DDF31AA0A2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2BC9-1800-45A8-AAC3-5062119842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D099C7-1F5A-483F-9206-5DDF31AA0A2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AC2BC9-1800-45A8-AAC3-5062119842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F2D099C7-1F5A-483F-9206-5DDF31AA0A2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B5AC2BC9-1800-45A8-AAC3-5062119842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99C7-1F5A-483F-9206-5DDF31AA0A2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2BC9-1800-45A8-AAC3-5062119842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99C7-1F5A-483F-9206-5DDF31AA0A2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2BC9-1800-45A8-AAC3-5062119842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D099C7-1F5A-483F-9206-5DDF31AA0A2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AC2BC9-1800-45A8-AAC3-5062119842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99C7-1F5A-483F-9206-5DDF31AA0A2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2BC9-1800-45A8-AAC3-5062119842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D099C7-1F5A-483F-9206-5DDF31AA0A2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AC2BC9-1800-45A8-AAC3-5062119842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D099C7-1F5A-483F-9206-5DDF31AA0A2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AC2BC9-1800-45A8-AAC3-5062119842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D099C7-1F5A-483F-9206-5DDF31AA0A27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AC2BC9-1800-45A8-AAC3-5062119842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15.png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219075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 smtClean="0">
                <a:ea typeface="Calibri" panose="020F0502020204030204" pitchFamily="34" charset="0"/>
                <a:cs typeface="B Davat" panose="00000400000000000000" pitchFamily="2" charset="-78"/>
              </a:rPr>
              <a:t>به  نام  خدایی  که  خاک  آفرید                      </a:t>
            </a:r>
          </a:p>
          <a:p>
            <a:pPr algn="r" rtl="1"/>
            <a:r>
              <a:rPr lang="fa-IR" sz="4000" b="1" dirty="0" smtClean="0">
                <a:ea typeface="Calibri" panose="020F0502020204030204" pitchFamily="34" charset="0"/>
                <a:cs typeface="B Davat" panose="00000400000000000000" pitchFamily="2" charset="-78"/>
              </a:rPr>
              <a:t> کزان خاک ، انسان پاک آفرید </a:t>
            </a:r>
            <a:endParaRPr lang="en-US" sz="40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4875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5750"/>
            <a:ext cx="254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بررسی محتوای بیت ها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644459"/>
            <a:ext cx="5124019" cy="1165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2190749"/>
            <a:ext cx="8185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زبانی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>
                <a:solidFill>
                  <a:srgbClr val="002060"/>
                </a:solidFill>
                <a:latin typeface="Times New Roman" panose="02020603050405020304" pitchFamily="18" charset="0"/>
              </a:rPr>
              <a:t>« تا » : حرف ربط / </a:t>
            </a:r>
            <a:r>
              <a:rPr lang="fa-IR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توانی : « می توانی » : مضارع اخباری / می </a:t>
            </a:r>
            <a:r>
              <a:rPr lang="fa-IR" dirty="0">
                <a:solidFill>
                  <a:srgbClr val="002060"/>
                </a:solidFill>
                <a:latin typeface="Times New Roman" panose="02020603050405020304" pitchFamily="18" charset="0"/>
              </a:rPr>
              <a:t>گریز : فعل امر </a:t>
            </a:r>
            <a:r>
              <a:rPr lang="fa-IR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/ بوَد : فعل اسنادی  زَنَد : « می زند » : مضارع اخباری / « را » : رایِ گسست اضافه ( بر جانِ تو) / « تنها » : قید / بیت اول ، سه جمله </a:t>
            </a:r>
          </a:p>
          <a:p>
            <a:pPr algn="r" rtl="1"/>
            <a:r>
              <a:rPr lang="fa-IR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بیت دوم ، دو جمله دارد / 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981" y="3290217"/>
            <a:ext cx="7747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ادبی : </a:t>
            </a:r>
            <a:r>
              <a:rPr lang="fa-IR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« یار ، مار » : جناس / « مار ، جان ، یار » : تکرار / واج آرایی حروف : « ر ، د ، ب » / </a:t>
            </a:r>
          </a:p>
          <a:p>
            <a:pPr algn="r" rtl="1"/>
            <a:r>
              <a:rPr lang="fa-IR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« یار ، مار » و « جان ، ایمان » : قافیه / « بد ، زند » : به ترتیب ، ردیف در بیت اول و دوم / </a:t>
            </a:r>
            <a:r>
              <a:rPr lang="fa-IR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982" y="4112686"/>
            <a:ext cx="73949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معنایی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 smtClean="0">
                <a:solidFill>
                  <a:schemeClr val="accent5">
                    <a:lumMod val="75000"/>
                  </a:schemeClr>
                </a:solidFill>
              </a:rPr>
              <a:t>تلاش کن که از دوستِ بد دوری کنی زیرا ، دوستِ بد از مارِ ترسناک ، بدتر است . </a:t>
            </a:r>
          </a:p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</a:rPr>
              <a:t>مارِ بد فقط ، جانِ تو را نابود می کند ، امّا یارِ بد علاوه بر جانِ تو ، ایمان و اعتقادِ تو را هم از بین می برد .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40" y="747415"/>
            <a:ext cx="1332849" cy="1389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8966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5750"/>
            <a:ext cx="254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بررسی محتوای درس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747415"/>
            <a:ext cx="5152381" cy="961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62555" y="2225800"/>
            <a:ext cx="5261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زبانی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>
                <a:solidFill>
                  <a:srgbClr val="002060"/>
                </a:solidFill>
              </a:rPr>
              <a:t>« </a:t>
            </a:r>
            <a:r>
              <a:rPr lang="fa-IR" dirty="0" smtClean="0">
                <a:solidFill>
                  <a:srgbClr val="002060"/>
                </a:solidFill>
              </a:rPr>
              <a:t>تأثیرگذاریِ </a:t>
            </a:r>
            <a:r>
              <a:rPr lang="fa-IR" dirty="0">
                <a:solidFill>
                  <a:srgbClr val="002060"/>
                </a:solidFill>
              </a:rPr>
              <a:t>هم نشین » : گروه اسمی نهاد / </a:t>
            </a:r>
            <a:endParaRPr lang="fa-IR" dirty="0" smtClean="0">
              <a:solidFill>
                <a:srgbClr val="002060"/>
              </a:solidFill>
            </a:endParaRPr>
          </a:p>
          <a:p>
            <a:pPr algn="r" rtl="1"/>
            <a:r>
              <a:rPr lang="fa-IR" dirty="0" smtClean="0">
                <a:solidFill>
                  <a:srgbClr val="002060"/>
                </a:solidFill>
              </a:rPr>
              <a:t>« </a:t>
            </a:r>
            <a:r>
              <a:rPr lang="fa-IR" dirty="0">
                <a:solidFill>
                  <a:srgbClr val="002060"/>
                </a:solidFill>
              </a:rPr>
              <a:t>منش ، کردار » : متمّم </a:t>
            </a:r>
            <a:r>
              <a:rPr lang="fa-IR" dirty="0" smtClean="0">
                <a:solidFill>
                  <a:srgbClr val="002060"/>
                </a:solidFill>
              </a:rPr>
              <a:t>/« </a:t>
            </a:r>
            <a:r>
              <a:rPr lang="fa-IR" dirty="0">
                <a:solidFill>
                  <a:srgbClr val="002060"/>
                </a:solidFill>
              </a:rPr>
              <a:t>و » : </a:t>
            </a:r>
            <a:r>
              <a:rPr lang="fa-IR" dirty="0" smtClean="0">
                <a:solidFill>
                  <a:srgbClr val="002060"/>
                </a:solidFill>
              </a:rPr>
              <a:t>واو عطف </a:t>
            </a:r>
            <a:r>
              <a:rPr lang="fa-IR" dirty="0">
                <a:solidFill>
                  <a:srgbClr val="002060"/>
                </a:solidFill>
              </a:rPr>
              <a:t>/ </a:t>
            </a:r>
            <a:r>
              <a:rPr lang="fa-IR" dirty="0" smtClean="0">
                <a:solidFill>
                  <a:srgbClr val="002060"/>
                </a:solidFill>
              </a:rPr>
              <a:t>« مهم و عمیق » : مسند / </a:t>
            </a:r>
          </a:p>
          <a:p>
            <a:pPr algn="r" rtl="1"/>
            <a:r>
              <a:rPr lang="fa-IR" dirty="0" smtClean="0">
                <a:solidFill>
                  <a:srgbClr val="002060"/>
                </a:solidFill>
              </a:rPr>
              <a:t>می فرماید : مضارع اخباری / « است » : فعل اسنادی /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7643" y="3480944"/>
            <a:ext cx="4196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ادبی : 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solidFill>
                  <a:srgbClr val="C00000"/>
                </a:solidFill>
              </a:rPr>
              <a:t>سخن </a:t>
            </a:r>
            <a:r>
              <a:rPr lang="fa-IR" dirty="0">
                <a:solidFill>
                  <a:srgbClr val="C00000"/>
                </a:solidFill>
              </a:rPr>
              <a:t>پیامبر « ص » : آرایۀ تضمین /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60" y="1389045"/>
            <a:ext cx="1595210" cy="2091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5801" y="4182090"/>
            <a:ext cx="748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معنی واژگان : 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منش : خوي ، رفتار ، طبيعت ، خصلت / كردار : عمل ، فعل ، رفتار / تأثیر : اثر کردن /  </a:t>
            </a:r>
            <a:endParaRPr lang="fa-IR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54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5750"/>
            <a:ext cx="254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بررسی محتوای بیت ها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747415"/>
            <a:ext cx="5142857" cy="1304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9768" y="2541538"/>
            <a:ext cx="77610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زبانی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می گوید : مضارع اخباری / کلّ دو بیت مفعول « می گوید » / « صحبتِ بد : ترکیب اضافی /  « بدان » : متمّم / پاکی : « پاک هستی » : به ترتیب مسند و فعل اسنادی / « لکّه ای ابر » : گروه اسمی نهاد / « آفتابی بدین بزرگی » : گروه اسمی مفعول / « پلید ، ناپدید » : مسند / « که » : که ی علّت یا چرایی / </a:t>
            </a:r>
          </a:p>
          <a:p>
            <a:pPr algn="r" rtl="1"/>
            <a:r>
              <a:rPr lang="fa-IR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کند : به معنی گرداند ، سازد ، نماید : گذرا به مفعول و مسند / بیت اول ، سه جمله / بیت دوم ، یک جمله /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404" y="4008317"/>
            <a:ext cx="72794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ادبی :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solidFill>
                  <a:srgbClr val="C00000"/>
                </a:solidFill>
              </a:rPr>
              <a:t>« پاک ، پلید » : تضاد / « آفتاب ، ابر » : مراعات نظیر / واج آرایی حروفِ « د ، ر » /          « پلید ، ناپدید » : واژه های قافیه / « کند » : ردیف / بیت دوم ، یک تمثیل / دو بیت در قالب قطعه سروده شده است /   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9768" y="4240502"/>
            <a:ext cx="408432" cy="642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03" y="820482"/>
            <a:ext cx="1333723" cy="1454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5869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5750"/>
            <a:ext cx="254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بررسی محتوای بیت ها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747415"/>
            <a:ext cx="5142857" cy="1304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Up Arrow 4"/>
          <p:cNvSpPr/>
          <p:nvPr/>
        </p:nvSpPr>
        <p:spPr>
          <a:xfrm>
            <a:off x="8305800" y="133350"/>
            <a:ext cx="379311" cy="6140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751" y="2876550"/>
            <a:ext cx="751190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معنایی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 smtClean="0">
                <a:solidFill>
                  <a:schemeClr val="accent5">
                    <a:lumMod val="75000"/>
                  </a:schemeClr>
                </a:solidFill>
              </a:rPr>
              <a:t>با انسان هایِ بد ،دوستی و هم نشینی مکن ، زیرا انسان های بد تو را که پاک هستی ،  نا پاک و آلوده می سازند . / « کم نشین » : در واقع به معنی اصلا معاشرت و رفت و آمد مکن / « بد » : انسان های بد ( صفت به جای اسم آمده است ) / </a:t>
            </a:r>
          </a:p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</a:rPr>
              <a:t>لکّه ای ابر ، آفتاب به </a:t>
            </a:r>
            <a:r>
              <a:rPr lang="fa-IR" dirty="0">
                <a:solidFill>
                  <a:schemeClr val="accent5">
                    <a:lumMod val="75000"/>
                  </a:schemeClr>
                </a:solidFill>
              </a:rPr>
              <a:t>این بزرگی </a:t>
            </a:r>
            <a:r>
              <a:rPr lang="fa-IR" dirty="0" smtClean="0">
                <a:solidFill>
                  <a:schemeClr val="accent5">
                    <a:lumMod val="75000"/>
                  </a:schemeClr>
                </a:solidFill>
              </a:rPr>
              <a:t>را پنهان و ناپدید می سازد ( دوستی با بدان مانند لکّه ای ابر است که آفتاب را پنهان می کند ، انسان را آلوده می سازد ) / منظور از « آفتاب » ، انسان است و منظور از « لکّه ای ابر » ، هم نشین های بد است . /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معني واژگان : </a:t>
            </a:r>
            <a:r>
              <a:rPr lang="fa-IR" dirty="0" smtClean="0">
                <a:solidFill>
                  <a:srgbClr val="00B0F0"/>
                </a:solidFill>
              </a:rPr>
              <a:t>صحبت : همراهی ، ملازمت ، دوستی / پلید : ناپاک ، فاسد /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47" y="1078649"/>
            <a:ext cx="1717235" cy="1466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2695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5750"/>
            <a:ext cx="254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بررسی محتوای درس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747415"/>
            <a:ext cx="5161905" cy="1900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79" y="924140"/>
            <a:ext cx="1428571" cy="1723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62683" y="3028950"/>
            <a:ext cx="75472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زبانی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آورده است : ماضی نقلی / « هرکه » : نهاد و اسمِ مبهم / بعد از فعل « آورده است » ، سطر داخل گيومه مفعول است / نشيند : مضارع التزامي / « نیز » : قید / « طبيعتِ ايشان » : گروه اسمي نهاد /    اثرنكند : مضارع التزامي منفي / « متّهم » : مسند / گردد : فعل اسنادي / مي فرمايد : مضارع التزامي /                          بنشست : ماضی ساده ( مطلق ) / « -َ ش » در نبوّتش : مضاف الیه /                                                                     « سگِ اصحابِ کهف » : گروه اسمی نهاد و دو ترکیب اضافی / « گُم ، مردم » : مسند و واژه های قافیه /                               شد : فعل اسنادی و ردیف / « روزی چند » : ترکیب وصفی و گروه قیدی /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04800" y="4430501"/>
            <a:ext cx="357883" cy="456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1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8305800" y="133350"/>
            <a:ext cx="379311" cy="6140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747415"/>
            <a:ext cx="5085705" cy="1900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285750"/>
            <a:ext cx="254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بررسی محتوای درس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133189"/>
            <a:ext cx="800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ادبی : 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solidFill>
                  <a:srgbClr val="C00000"/>
                </a:solidFill>
              </a:rPr>
              <a:t>بیت اول به داستان حضرت نوح نبی ( ع ) و بیت دوم به داستان اصحاب کَهف تلمیح دارند /             واج آرایی : « ن » در بیت اول / نوح ، نبوّت : مراعات نظیر /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9701" y="3943350"/>
            <a:ext cx="7571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معنایی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 smtClean="0">
                <a:solidFill>
                  <a:schemeClr val="accent5">
                    <a:lumMod val="75000"/>
                  </a:schemeClr>
                </a:solidFill>
              </a:rPr>
              <a:t>پسر نوح ( ع ) به خاطر هم نشینی با انسان های بد از خاندانِ پیامبری رانده شد و مقام و مرتبۀ خویش را از دست داد / سگ اصحاب کهف ، مدتی به خاطر همراهی با انسان های خوب ، به مرتبه و مقام انسانی رسید / </a:t>
            </a:r>
            <a:r>
              <a:rPr lang="fa-IR" dirty="0" smtClean="0">
                <a:solidFill>
                  <a:srgbClr val="00B0F0"/>
                </a:solidFill>
              </a:rPr>
              <a:t>تأثیر هم نشینی : مفهوم کلی بیت ها </a:t>
            </a:r>
            <a:r>
              <a:rPr lang="fa-IR" dirty="0" smtClean="0">
                <a:solidFill>
                  <a:schemeClr val="accent5">
                    <a:lumMod val="75000"/>
                  </a:schemeClr>
                </a:solidFill>
              </a:rPr>
              <a:t>/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047750"/>
            <a:ext cx="25469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معنی واژگان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a-I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fa-IR" dirty="0" smtClean="0">
                <a:solidFill>
                  <a:srgbClr val="00B0F0"/>
                </a:solidFill>
              </a:rPr>
              <a:t> طبیعت : نهاد ، فطرت ، سرشت ، خُلق و خوی / طریقت : راه و روش ، مذهب ، سیرت / متّهم : بدنام شده ، مظنون / اصحاب : یاران / خاندان : خانواده ، دودمان /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30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5750"/>
            <a:ext cx="254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بررسی محتوای درس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747415"/>
            <a:ext cx="5152381" cy="1666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6268" y="2925693"/>
            <a:ext cx="80041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زبانی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 زمینه های اجتماعی گمراه شدن » : متمّم / « تأثیر هم نشینِ بد » : گروه اسمی مسند /                شده است : فعل اسنادی / « همدم نیکو خصال » : ترکیب وصفی /                                                                        </a:t>
            </a:r>
            <a:r>
              <a:rPr lang="fa-IR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ساختمان برخی واژه ها </a:t>
            </a:r>
            <a:r>
              <a:rPr lang="fa-I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fa-IR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زمینه : وندی / گمراه  : مرکّب / هم نشین : وندی / گرایش : وندی / رفتار : وندی / کردار : وندی / ویرانگر : وندی / همدم : وندی / نیکو خصال : مرکب / شکل گیری : وندی – مرکب /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828" y="4400549"/>
            <a:ext cx="76709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معنی واژگان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عامل : اجرا کننده ، عمل کننده / گرایش : میل ، خواهش ، قصد / خصال : جمع خصلت ، عادت ها ، خوی ها ، ویژگی ها /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60" y="971550"/>
            <a:ext cx="1595210" cy="1710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4488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85750"/>
            <a:ext cx="254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بررسی محتوای بیت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747415"/>
            <a:ext cx="4228714" cy="838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2465815"/>
            <a:ext cx="78809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قلمروزبانی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 هم نشینِ تو » : گروه اسمی نهاد و ترکیب اضافی / « بِه » ( بهتر ) : صفت تفضیلی / </a:t>
            </a:r>
          </a:p>
          <a:p>
            <a:pPr algn="r" rtl="1"/>
            <a:r>
              <a:rPr lang="fa-IR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 تا » : حرف ربط / « را » : رای گسست اضافه ، عقل و دینِ تو / بیفزاید : مضارع التزامی / بیت ، دو جلمه دارد / 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8269" y="3415714"/>
            <a:ext cx="7303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ادبی : 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solidFill>
                  <a:srgbClr val="C00000"/>
                </a:solidFill>
              </a:rPr>
              <a:t>آرایۀ تکرار « تو » / واج آرایی حرف « ت » /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094196"/>
            <a:ext cx="73856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معنایی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 smtClean="0">
                <a:solidFill>
                  <a:schemeClr val="accent5">
                    <a:lumMod val="75000"/>
                  </a:schemeClr>
                </a:solidFill>
              </a:rPr>
              <a:t>هم نشینِ تو باید از خودت بهتر باشد تا این که چیزی را به عقل و دین تو اضافه کند .</a:t>
            </a:r>
          </a:p>
          <a:p>
            <a:pPr algn="r" rtl="1"/>
            <a:r>
              <a:rPr lang="fa-IR" dirty="0" smtClean="0">
                <a:solidFill>
                  <a:srgbClr val="00B0F0"/>
                </a:solidFill>
              </a:rPr>
              <a:t>تأکید بر انتخاب هم نشین نیک 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625552"/>
            <a:ext cx="685800" cy="193899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a-IR" sz="12000" dirty="0" smtClean="0"/>
              <a:t>؟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2182207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514350"/>
            <a:ext cx="5057143" cy="1847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724150"/>
            <a:ext cx="5161905" cy="2059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04811"/>
            <a:ext cx="2400000" cy="1466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3235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38150"/>
            <a:ext cx="6629400" cy="433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0815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61950"/>
            <a:ext cx="1771457" cy="1716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67000" y="1062855"/>
            <a:ext cx="33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a-IR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هم نشین 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5931" y="251340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نوع نثر : ساده و روان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2000" y="3409735"/>
            <a:ext cx="6299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در این درس از شیوۀ انسجام متن پیروی شده است . به این معنی که نویسنده در نوشتۀ خود از نثرها و شعرهای دیگر نویسندگان و شاعران به صورت زیبایی بهره گرفته است .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8089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8150"/>
            <a:ext cx="6828868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063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285750"/>
            <a:ext cx="368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ادامۀ نکتۀ زبانی درس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23950"/>
            <a:ext cx="78809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صفت از نظر سنجش و مقایسه </a:t>
            </a:r>
          </a:p>
          <a:p>
            <a:pPr algn="r" rtl="1"/>
            <a:r>
              <a:rPr lang="fa-I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 – صفت برتر ( تفضیلی ) : </a:t>
            </a:r>
            <a:r>
              <a:rPr lang="fa-IR" b="1" dirty="0" smtClean="0"/>
              <a:t>این صفت ، دو چیز را با هم مقایسه می کند و یکی را بر دیگری برتری می دهد . مانند : مجید شجاع تر از امیر است . </a:t>
            </a:r>
          </a:p>
          <a:p>
            <a:pPr algn="r" rtl="1"/>
            <a:r>
              <a:rPr lang="fa-IR" b="1" dirty="0" smtClean="0"/>
              <a:t>در این جمله ، مجید با امیر مقایسه شده است و می بینیم که مجید از امیر ، شجاع تر و دلیر تر است . </a:t>
            </a:r>
          </a:p>
          <a:p>
            <a:pPr algn="r" rtl="1"/>
            <a:r>
              <a:rPr lang="fa-IR" b="1" dirty="0" smtClean="0">
                <a:solidFill>
                  <a:srgbClr val="00B050"/>
                </a:solidFill>
              </a:rPr>
              <a:t>نشانۀ صفت برتر ، « تر » است که با افزودن آن به آخر صفت بیانی ساخته می شود . </a:t>
            </a:r>
          </a:p>
          <a:p>
            <a:pPr algn="r" rtl="1"/>
            <a:r>
              <a:rPr lang="fa-IR" b="1" dirty="0" smtClean="0"/>
              <a:t>مانند : محکم + تر : محکم تر / فداکار + تر : فداکار تر </a:t>
            </a:r>
          </a:p>
          <a:p>
            <a:pPr algn="r" rtl="1"/>
            <a:r>
              <a:rPr lang="fa-IR" b="1" dirty="0" smtClean="0"/>
              <a:t>صفت « برتر » وابستۀ پسین است .     مانند : هم نشینِ </a:t>
            </a:r>
            <a:r>
              <a:rPr lang="fa-IR" b="1" u="sng" dirty="0" smtClean="0"/>
              <a:t>بهتر</a:t>
            </a:r>
            <a:r>
              <a:rPr lang="fa-IR" b="1" dirty="0" smtClean="0"/>
              <a:t> را انتخاب کن . </a:t>
            </a:r>
          </a:p>
          <a:p>
            <a:pPr algn="r" rtl="1"/>
            <a:r>
              <a:rPr lang="fa-I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 – صفت برترین ( عالی ) : </a:t>
            </a:r>
            <a:r>
              <a:rPr lang="fa-IR" b="1" dirty="0" smtClean="0"/>
              <a:t>این صفت برای مقایسۀ یک چیز با چند چیز به کار می رود . </a:t>
            </a:r>
          </a:p>
          <a:p>
            <a:pPr algn="r" rtl="1"/>
            <a:r>
              <a:rPr lang="fa-IR" b="1" dirty="0" smtClean="0"/>
              <a:t>مانند : مرحومِ تختی ، دلیرترین پهلوان بود . </a:t>
            </a:r>
          </a:p>
          <a:p>
            <a:pPr algn="r" rtl="1"/>
            <a:r>
              <a:rPr lang="fa-IR" b="1" dirty="0" smtClean="0"/>
              <a:t>در این جمله ، مرحوم تختی با دیگر پهلوانان مقایسه شده است و دلیرترین آن ها توصیف شده است . </a:t>
            </a:r>
          </a:p>
          <a:p>
            <a:pPr algn="r" rtl="1"/>
            <a:r>
              <a:rPr lang="fa-IR" b="1" dirty="0" smtClean="0">
                <a:solidFill>
                  <a:srgbClr val="00B050"/>
                </a:solidFill>
              </a:rPr>
              <a:t>نشانۀ صفت برترین ، « ترین » است .  </a:t>
            </a:r>
          </a:p>
          <a:p>
            <a:pPr algn="r" rtl="1"/>
            <a:r>
              <a:rPr lang="fa-I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 – صفت ساده : </a:t>
            </a:r>
            <a:r>
              <a:rPr lang="fa-IR" b="1" dirty="0" smtClean="0"/>
              <a:t>این صفت بدون نشانه به کار می رود ، یعنی نشانه های : « تر ، ترین » ندارد . </a:t>
            </a:r>
          </a:p>
          <a:p>
            <a:pPr algn="r" rtl="1"/>
            <a:r>
              <a:rPr lang="fa-IR" b="1" dirty="0" smtClean="0"/>
              <a:t>مانند : موج های پریشان تو را می شناسند .     در این عبارت ، واژۀ « پریشان » ، صفت ساده است .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3457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361950"/>
            <a:ext cx="3308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نکتۀ مهم </a:t>
            </a:r>
            <a:r>
              <a:rPr 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fa-I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200150"/>
            <a:ext cx="59759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 </a:t>
            </a:r>
            <a:r>
              <a:rPr lang="fa-IR" sz="2000" dirty="0" smtClean="0"/>
              <a:t>صفت های ساده را نباید با صفت ساده </a:t>
            </a:r>
            <a:r>
              <a:rPr lang="fa-IR" sz="2000" dirty="0" smtClean="0">
                <a:solidFill>
                  <a:srgbClr val="FF0000"/>
                </a:solidFill>
              </a:rPr>
              <a:t>از نظر ساخت </a:t>
            </a:r>
            <a:r>
              <a:rPr lang="fa-IR" sz="2000" dirty="0" smtClean="0"/>
              <a:t>، اشتباه گرفت .                   در ساختمان کلمه ، صفت به دو نوع ساده و غیر ساده تقسیم می شود ؛                                    یعنی واژه های : « خوب ، تشنه » ، ساده هستند .                                                    واژۀ : « فداکار » ، صفت غیر ساده .                                                                      در قسمت صفت سنجشی :                                                                                        واژه های : « خوب ، تشنه و فداکار » ، همگی صفت ساده هستند ،                                       </a:t>
            </a:r>
            <a:r>
              <a:rPr lang="fa-IR" sz="2000" dirty="0" smtClean="0">
                <a:solidFill>
                  <a:srgbClr val="00B0F0"/>
                </a:solidFill>
              </a:rPr>
              <a:t>چون مِلاکِ صفت ساده ، نداشتن « تر ، ترین » ، است .    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05150"/>
            <a:ext cx="1314286" cy="165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4072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61950"/>
            <a:ext cx="6662409" cy="44476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7339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38150"/>
            <a:ext cx="6590667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243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565" y="224868"/>
            <a:ext cx="2165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تاریخ ادبیّات 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714" y="355743"/>
            <a:ext cx="4139316" cy="2459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48" y="974077"/>
            <a:ext cx="2743200" cy="1639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350" y="2076450"/>
            <a:ext cx="2375752" cy="14770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85" y="3054788"/>
            <a:ext cx="2552381" cy="1580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636" y="2998785"/>
            <a:ext cx="1276190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6677" y="3409950"/>
            <a:ext cx="1276711" cy="1533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7191" y="3054788"/>
            <a:ext cx="1295238" cy="1528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6753" y="3263226"/>
            <a:ext cx="1390476" cy="1695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7130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8405" y="170286"/>
            <a:ext cx="2165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تاریخ ادبیّات 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254" y="438150"/>
            <a:ext cx="3563176" cy="2130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5" y="881082"/>
            <a:ext cx="2961905" cy="1514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348" y="1861801"/>
            <a:ext cx="2571429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05" y="3056484"/>
            <a:ext cx="2657143" cy="1628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466" y="3362331"/>
            <a:ext cx="1323810" cy="1676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5324" y="2968632"/>
            <a:ext cx="1304762" cy="1733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0359" y="3314711"/>
            <a:ext cx="1371429" cy="1723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7169" y="2914618"/>
            <a:ext cx="1323810" cy="1714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2884" y="3289269"/>
            <a:ext cx="1314286" cy="168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7605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514349"/>
            <a:ext cx="2952429" cy="2133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27944" y="202660"/>
            <a:ext cx="2165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تاریخ ادبیّات 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26170"/>
            <a:ext cx="1866667" cy="1657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365" y="1423983"/>
            <a:ext cx="2400000" cy="1466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79" y="3272357"/>
            <a:ext cx="1423985" cy="1666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872" y="2639024"/>
            <a:ext cx="1276190" cy="1676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9475" y="3136579"/>
            <a:ext cx="1372444" cy="1752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3331" y="2795046"/>
            <a:ext cx="1380952" cy="185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1537" y="3188713"/>
            <a:ext cx="1333333" cy="1704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0258" y="2890650"/>
            <a:ext cx="1361905" cy="1828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226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188595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Elham" panose="00000400000000000000" pitchFamily="2" charset="-78"/>
              </a:rPr>
              <a:t>پایان</a:t>
            </a:r>
            <a:r>
              <a:rPr lang="fa-I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786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91588"/>
            <a:ext cx="1314286" cy="165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922" y="361949"/>
            <a:ext cx="5123809" cy="15428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2261225"/>
            <a:ext cx="5213931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پیام های </a:t>
            </a: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درس : </a:t>
            </a: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020" y="3107504"/>
            <a:ext cx="7804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/>
              <a:t>در این درس بر اهمّیت تأثیر هم نشینی در زندگی ، منش و آیین انسان ، تأکید شده است . </a:t>
            </a:r>
          </a:p>
          <a:p>
            <a:pPr algn="r" rtl="1"/>
            <a:r>
              <a:rPr lang="fa-IR" sz="1600" dirty="0" smtClean="0"/>
              <a:t>1 – هرکس باید در زندگیِ خود کسی را به عنوان هم نشین انتخاب کند که رفتارِ او تأثیرِ مثبتی در زندگی اش داشته باشد . </a:t>
            </a:r>
          </a:p>
          <a:p>
            <a:pPr algn="r" rtl="1"/>
            <a:r>
              <a:rPr lang="fa-IR" sz="1600" dirty="0" smtClean="0"/>
              <a:t>2 – از هم نشین  بد باید دوری کنیم چون تأثیر رفتار سبب می شود که انسان موقعیّت اجتماعی خود را از دست بدهد . </a:t>
            </a:r>
          </a:p>
          <a:p>
            <a:pPr algn="r" rtl="1"/>
            <a:r>
              <a:rPr lang="fa-IR" sz="1600" dirty="0" smtClean="0"/>
              <a:t>3 – توصیه می شود تا می توانیم هم نشین خوب و با اررزشی را برای زندگی برگزینیم .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4374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205" y="628959"/>
            <a:ext cx="5000000" cy="2438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285750"/>
            <a:ext cx="254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بررسی محتوای درس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359221"/>
            <a:ext cx="78912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زبانی </a:t>
            </a:r>
            <a:r>
              <a:rPr lang="fa-I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a-IR" dirty="0" smtClean="0">
                <a:solidFill>
                  <a:srgbClr val="002060"/>
                </a:solidFill>
              </a:rPr>
              <a:t>« دوستی و پیوند » : نهاد / « و » : حرف عطف / « است » : فعل اسنادی / « رویارو » : مسند / « می شود » : فعل اسنادی / نمی تواند : مضارع اخباری / بردارد : فعل پیشوندی /                                              کند « بکند » : مضارع التزامی / « باعث خوشحالی و خرسندی او » : گروه اسمی مسند /                                    « می شود » : فعل اسنادی / « تمام لحظه های زندگی » : گروه اسمی متمّم و به ترتیب دو ترکیب اضافی /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04800" y="4347345"/>
            <a:ext cx="320967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2263" y="991489"/>
            <a:ext cx="25920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معنی واژگان :</a:t>
            </a:r>
          </a:p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</a:rPr>
              <a:t>همدلی : همراهی ، هم فکری / خرسند : خشنود ، قانع /                     مصاحبت : هم نشینی ، دوستی / دل انگیز : پسنده ، گیرا ، گوارا / صفا : پاکیزگی / خوش : شادی ، شادمانی ، خوبی /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2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096" y="590550"/>
            <a:ext cx="5000000" cy="2438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285750"/>
            <a:ext cx="254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بررسی محتوای درس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638550"/>
            <a:ext cx="778760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زبانی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 smtClean="0">
                <a:solidFill>
                  <a:srgbClr val="002060"/>
                </a:solidFill>
              </a:rPr>
              <a:t>« دوست خوب و شکیبا » : دوترکیب وصفی / </a:t>
            </a:r>
            <a:r>
              <a:rPr lang="fa-IR" dirty="0">
                <a:solidFill>
                  <a:srgbClr val="002060"/>
                </a:solidFill>
              </a:rPr>
              <a:t>« وزشِ نسیمِ دل انگیز » : دو ترکیب اضافی و </a:t>
            </a:r>
            <a:r>
              <a:rPr lang="fa-IR" dirty="0" smtClean="0">
                <a:solidFill>
                  <a:srgbClr val="002060"/>
                </a:solidFill>
              </a:rPr>
              <a:t>وصفی / « احساس آرامش و سبکی و صفای درون » : گروه اسمی مفعول / / « این تصویرِ زبیایِ سعدی » :    گروه اسمی متمّم و به ترتیب سه ترکیب : دو وصفی و یک اضافی « این تصویر ، تصویر زیبا ، تصویر سعدی » / « دیدار دوست » : ترکیب اضافی / 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8367331" y="283824"/>
            <a:ext cx="346901" cy="5353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033" y="1545581"/>
            <a:ext cx="22744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ادبی :</a:t>
            </a:r>
            <a:endParaRPr lang="fa-I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fa-IR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همچون وزشِ نسیم دل انگیز : تشبیه دارد و احساس آرامش و سبکی : وجه شبه است /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84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5750"/>
            <a:ext cx="254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بررسی محتوای بیت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747415"/>
            <a:ext cx="4657219" cy="6056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19200" y="1835415"/>
            <a:ext cx="7181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زبانی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 smtClean="0">
                <a:solidFill>
                  <a:srgbClr val="002060"/>
                </a:solidFill>
              </a:rPr>
              <a:t>بیت ، چهار جمله دارد / « دیدار یار غایب » : گروه اسمی نهاد /                                                     « چه ذوق » : گروه اسمی مفعول / « ابری » : مسند / « بیابان » ، « تشنه ای » : متمّم /                                          « در ، بر » : حرف اضافه /  ببارد : مضارع التزامی / « که » : حرف ربط /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502" y="2929586"/>
            <a:ext cx="7804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ادبی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 smtClean="0">
                <a:solidFill>
                  <a:srgbClr val="C00000"/>
                </a:solidFill>
              </a:rPr>
              <a:t>« ابر ، ببارد » : مراعات نظیر / « بیابان ، تشنه » : تناسب ( مراعات نظیر ) /                           واج آرایی « د ، ر » / دیدار یار غایب به باریدن ابر برای انسان تشنه تشبیه شده است /                                     واژه های « دارد ، ببارد » : قافیه / 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149813"/>
            <a:ext cx="66617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معنایی </a:t>
            </a:r>
            <a:r>
              <a:rPr lang="fa-IR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a-IR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 smtClean="0">
                <a:solidFill>
                  <a:schemeClr val="accent5">
                    <a:lumMod val="75000"/>
                  </a:schemeClr>
                </a:solidFill>
              </a:rPr>
              <a:t>دیدار یاری که مدّت ها غایب بوده است ، همانند ابری است که در بیابان ، بر شخص تشنه ای می بارد ، نشاط بخش و شورانگیز است . /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6134" y="1199964"/>
            <a:ext cx="870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سعدی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700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255" y="598284"/>
            <a:ext cx="4990476" cy="2430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285750"/>
            <a:ext cx="254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بررسی محتوای درس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181350"/>
            <a:ext cx="78047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زبانی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 جهان » : متمّم / « و » : واو عطف / « زندگی کنونی » : گروه اسمی متمّم /                      « شبکۀ ارتباطی گسترده » : دو ترکیب وصفی و گروه اسمی مفعول / « دوستان فراوان » : گروه های اسمی مفعول و ترکیب وصفی / « موفّق تر » : مسند / « -َ ند » : ( هستند ) فعل اسنادی / « اهمیّت و ارزشِ این گونه ارتباط ها » : گروه های اسمی مفعول / « این گونه » : صفت پیشین اشاره / « همواره » : قید /                                 « غمگین » : مسند / « تنهایی » : نهاد / « ذوقی » : مفعول / بی دوست زندگانی : وصفی مقلوب /                       سنگین ترین : صفت برترین ( عالی ) /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99" y="1225718"/>
            <a:ext cx="25469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معنی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واژگان : </a:t>
            </a:r>
            <a:endParaRPr lang="fa-I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همواره : پیوسته ، همیشه ، دائما / درپیِ : به دنبال / ذوق : نشاط ، خوشی / مصائب : جمع مصیبت ، بلاها و سختی های بزرگ /  </a:t>
            </a:r>
            <a:endParaRPr lang="fa-I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37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747414"/>
            <a:ext cx="4933381" cy="2129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285750"/>
            <a:ext cx="254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بررسی محتوای درس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762" y="3079659"/>
            <a:ext cx="79571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ربانی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 smtClean="0">
                <a:solidFill>
                  <a:srgbClr val="002060"/>
                </a:solidFill>
              </a:rPr>
              <a:t>« آنچه » : نهاد / « شناخت افراد » : گروه اسمی متمّم / « ما ، پدر و مادر » : متمّم / « معلمان دلسوز ، مربیان با تجربه » : گروه اسمی متمّم و دو ترکیب وصفی / « دام و چاهِ این راه » : گروه اسمی متمّم /     « این » : صفت اشارۀ پیشین برای « راه » / « آسیب های این مسیر » : گروه اسمی مفعول / « چه بسیار » : مسند  / هستند : </a:t>
            </a:r>
            <a:r>
              <a:rPr lang="fa-IR" smtClean="0">
                <a:solidFill>
                  <a:srgbClr val="002060"/>
                </a:solidFill>
              </a:rPr>
              <a:t>فعل اسنادی </a:t>
            </a:r>
            <a:r>
              <a:rPr lang="fa-IR" dirty="0" smtClean="0">
                <a:solidFill>
                  <a:srgbClr val="002060"/>
                </a:solidFill>
              </a:rPr>
              <a:t>/ « گرگ هایی در جامۀ گوسفندان » : گروه اسمی مسند / گفته است : ماضی نقلی /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9" y="1174873"/>
            <a:ext cx="26993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ادبی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 rtl="1"/>
            <a:r>
              <a:rPr lang="fa-IR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دام و چاه : استعاره ازمشکلات و گرفتاری ها گمراهی ها و آسیب های مسیر زنگی / چاه و راه : جناس ، تضاد و تناسب /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03944" y="4285767"/>
            <a:ext cx="381000" cy="692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3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5750"/>
            <a:ext cx="254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بررسی محتوای درس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267" y="746552"/>
            <a:ext cx="4933381" cy="22823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3297019"/>
            <a:ext cx="72713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معنی واژگان 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با تجربه : آزموده ، سرد و گرم چشیده / آسیب : زیان ، ضرر ، گزند ، رنج و مشقّت / لاف زدن : خودستایی کردن ، بیهوده گویی / جامه : لباس / </a:t>
            </a:r>
            <a:r>
              <a:rPr lang="fa-I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943350"/>
            <a:ext cx="72713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قلمرو ادبی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 rtl="1"/>
            <a:r>
              <a:rPr lang="fa-IR" dirty="0">
                <a:solidFill>
                  <a:srgbClr val="C00000"/>
                </a:solidFill>
                <a:latin typeface="Times New Roman" panose="02020603050405020304" pitchFamily="18" charset="0"/>
              </a:rPr>
              <a:t>لاف دوستی می زنند : کنایه از ادعای بیهوده در دوستی دارند / گرگ و گوسفند : تضاد و </a:t>
            </a:r>
            <a:r>
              <a:rPr lang="fa-IR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تناسب /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8294393" y="211782"/>
            <a:ext cx="336863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60" y="1015572"/>
            <a:ext cx="1595210" cy="20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36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9">
      <a:majorFont>
        <a:latin typeface="Century Schoolbook"/>
        <a:ea typeface=""/>
        <a:cs typeface="B Nazanin"/>
      </a:majorFont>
      <a:minorFont>
        <a:latin typeface="Century Schoolbook"/>
        <a:ea typeface=""/>
        <a:cs typeface="B Nazani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</TotalTime>
  <Words>2385</Words>
  <Application>Microsoft Office PowerPoint</Application>
  <PresentationFormat>On-screen Show (16:9)</PresentationFormat>
  <Paragraphs>92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Century Schoolbook</vt:lpstr>
      <vt:lpstr>B Nazanin</vt:lpstr>
      <vt:lpstr>Calibri</vt:lpstr>
      <vt:lpstr>B Elham</vt:lpstr>
      <vt:lpstr>Wingdings 2</vt:lpstr>
      <vt:lpstr>B Davat</vt:lpstr>
      <vt:lpstr>Wingdings</vt:lpstr>
      <vt:lpstr>Times New Roman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پیش از این ها</dc:title>
  <dc:creator>RizRayaneh</dc:creator>
  <cp:lastModifiedBy>k</cp:lastModifiedBy>
  <cp:revision>171</cp:revision>
  <dcterms:created xsi:type="dcterms:W3CDTF">2020-07-02T18:05:17Z</dcterms:created>
  <dcterms:modified xsi:type="dcterms:W3CDTF">2021-11-10T16:48:37Z</dcterms:modified>
</cp:coreProperties>
</file>